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5"/>
    <p:sldMasterId id="214748368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y="5143500" cx="9144000"/>
  <p:notesSz cx="6858000" cy="9144000"/>
  <p:embeddedFontLst>
    <p:embeddedFont>
      <p:font typeface="Roboto Medium"/>
      <p:regular r:id="rId23"/>
      <p:bold r:id="rId24"/>
      <p:italic r:id="rId25"/>
      <p:boldItalic r:id="rId26"/>
    </p:embeddedFont>
    <p:embeddedFont>
      <p:font typeface="Poppins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Source Serif 4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96">
          <p15:clr>
            <a:srgbClr val="747775"/>
          </p15:clr>
        </p15:guide>
        <p15:guide id="2" orient="horz" pos="207">
          <p15:clr>
            <a:srgbClr val="747775"/>
          </p15:clr>
        </p15:guide>
        <p15:guide id="3" orient="horz" pos="2932">
          <p15:clr>
            <a:srgbClr val="747775"/>
          </p15:clr>
        </p15:guide>
        <p15:guide id="4" pos="5564">
          <p15:clr>
            <a:srgbClr val="747775"/>
          </p15:clr>
        </p15:guide>
        <p15:guide id="5" pos="3888">
          <p15:clr>
            <a:srgbClr val="747775"/>
          </p15:clr>
        </p15:guide>
        <p15:guide id="6" orient="horz" pos="576">
          <p15:clr>
            <a:srgbClr val="747775"/>
          </p15:clr>
        </p15:guide>
        <p15:guide id="7" pos="1506">
          <p15:clr>
            <a:srgbClr val="747775"/>
          </p15:clr>
        </p15:guide>
        <p15:guide id="8" orient="horz" pos="400">
          <p15:clr>
            <a:srgbClr val="747775"/>
          </p15:clr>
        </p15:guide>
        <p15:guide id="9" orient="horz" pos="1603">
          <p15:clr>
            <a:srgbClr val="747775"/>
          </p15:clr>
        </p15:guide>
        <p15:guide id="10" orient="horz" pos="1419">
          <p15:clr>
            <a:srgbClr val="747775"/>
          </p15:clr>
        </p15:guide>
        <p15:guide id="11" pos="2880">
          <p15:clr>
            <a:srgbClr val="747775"/>
          </p15:clr>
        </p15:guide>
        <p15:guide id="12" orient="horz" pos="698">
          <p15:clr>
            <a:srgbClr val="747775"/>
          </p15:clr>
        </p15:guide>
        <p15:guide id="13" orient="horz" pos="903">
          <p15:clr>
            <a:srgbClr val="747775"/>
          </p15:clr>
        </p15:guide>
        <p15:guide id="14" orient="horz" pos="201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44AA89A-A964-4B3D-9DA4-B2FD501AAAC5}">
  <a:tblStyle styleId="{044AA89A-A964-4B3D-9DA4-B2FD501AAAC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96"/>
        <p:guide pos="207" orient="horz"/>
        <p:guide pos="2932" orient="horz"/>
        <p:guide pos="5564"/>
        <p:guide pos="3888"/>
        <p:guide pos="576" orient="horz"/>
        <p:guide pos="1506"/>
        <p:guide pos="400" orient="horz"/>
        <p:guide pos="1603" orient="horz"/>
        <p:guide pos="1419" orient="horz"/>
        <p:guide pos="2880"/>
        <p:guide pos="698" orient="horz"/>
        <p:guide pos="903" orient="horz"/>
        <p:guide pos="201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Poppins-bold.fntdata"/><Relationship Id="rId27" Type="http://schemas.openxmlformats.org/officeDocument/2006/relationships/font" Target="fonts/Poppins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Poppins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Montserrat-regular.fntdata"/><Relationship Id="rId30" Type="http://schemas.openxmlformats.org/officeDocument/2006/relationships/font" Target="fonts/Poppins-boldItalic.fntdata"/><Relationship Id="rId11" Type="http://schemas.openxmlformats.org/officeDocument/2006/relationships/slide" Target="slides/slide4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3.xml"/><Relationship Id="rId32" Type="http://schemas.openxmlformats.org/officeDocument/2006/relationships/font" Target="fonts/Montserrat-bold.fntdata"/><Relationship Id="rId13" Type="http://schemas.openxmlformats.org/officeDocument/2006/relationships/slide" Target="slides/slide6.xml"/><Relationship Id="rId35" Type="http://schemas.openxmlformats.org/officeDocument/2006/relationships/font" Target="fonts/SourceSerif4-regular.fntdata"/><Relationship Id="rId12" Type="http://schemas.openxmlformats.org/officeDocument/2006/relationships/slide" Target="slides/slide5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8.xml"/><Relationship Id="rId37" Type="http://schemas.openxmlformats.org/officeDocument/2006/relationships/font" Target="fonts/SourceSerif4-italic.fntdata"/><Relationship Id="rId14" Type="http://schemas.openxmlformats.org/officeDocument/2006/relationships/slide" Target="slides/slide7.xml"/><Relationship Id="rId36" Type="http://schemas.openxmlformats.org/officeDocument/2006/relationships/font" Target="fonts/SourceSerif4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38" Type="http://schemas.openxmlformats.org/officeDocument/2006/relationships/font" Target="fonts/SourceSerif4-bold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2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39503c93de_2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39503c93de_2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ced810694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ced810694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5ced810694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5ced810694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5ced810694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5ced810694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c0c378d4a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c0c378d4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5bb4e4e771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5bb4e4e771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35bb4e4e771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35bb4e4e771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3955c76621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3955c76621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bb4e4e77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5bb4e4e77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bb4e4e771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bb4e4e771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ced81069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ced81069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ced810694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ced810694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5ced81069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5ced81069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ced810694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ced810694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5ced810694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5ced810694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0" y="2865200"/>
            <a:ext cx="8520600" cy="7851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3849100"/>
            <a:ext cx="8520600" cy="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Medium"/>
              <a:buNone/>
              <a:defRPr sz="2800"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.1_Dark theme Title slide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311700" y="2870600"/>
            <a:ext cx="6560100" cy="760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" type="subTitle"/>
          </p:nvPr>
        </p:nvSpPr>
        <p:spPr>
          <a:xfrm>
            <a:off x="311700" y="3849100"/>
            <a:ext cx="8520600" cy="418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800"/>
              <a:buFont typeface="Roboto Medium"/>
              <a:buNone/>
              <a:defRPr sz="28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311700" y="1027726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.1_Title, body and image">
  <p:cSld name="TITLE_AND_BOD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311700" y="1027726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66" name="Google Shape;66;p17"/>
          <p:cNvSpPr/>
          <p:nvPr>
            <p:ph idx="2" type="pic"/>
          </p:nvPr>
        </p:nvSpPr>
        <p:spPr>
          <a:xfrm>
            <a:off x="4572000" y="998500"/>
            <a:ext cx="4260300" cy="34164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Comparison">
  <p:cSld name="TITLE_AND_BOD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3117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idx="1" type="body"/>
          </p:nvPr>
        </p:nvSpPr>
        <p:spPr>
          <a:xfrm>
            <a:off x="311700" y="1027725"/>
            <a:ext cx="413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2" type="title"/>
          </p:nvPr>
        </p:nvSpPr>
        <p:spPr>
          <a:xfrm>
            <a:off x="46863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3" type="body"/>
          </p:nvPr>
        </p:nvSpPr>
        <p:spPr>
          <a:xfrm>
            <a:off x="4686300" y="1027725"/>
            <a:ext cx="413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.1_Comparison with image">
  <p:cSld name="TITLE_AND_BODY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3117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2" type="title"/>
          </p:nvPr>
        </p:nvSpPr>
        <p:spPr>
          <a:xfrm>
            <a:off x="4686300" y="445025"/>
            <a:ext cx="413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1" type="subTitle"/>
          </p:nvPr>
        </p:nvSpPr>
        <p:spPr>
          <a:xfrm>
            <a:off x="311700" y="3821079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6" name="Google Shape;76;p19"/>
          <p:cNvSpPr/>
          <p:nvPr>
            <p:ph idx="3" type="pic"/>
          </p:nvPr>
        </p:nvSpPr>
        <p:spPr>
          <a:xfrm>
            <a:off x="323475" y="998500"/>
            <a:ext cx="4091700" cy="27666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  <p:sp>
        <p:nvSpPr>
          <p:cNvPr id="77" name="Google Shape;77;p19"/>
          <p:cNvSpPr txBox="1"/>
          <p:nvPr>
            <p:ph idx="4" type="subTitle"/>
          </p:nvPr>
        </p:nvSpPr>
        <p:spPr>
          <a:xfrm>
            <a:off x="4686300" y="3821079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78" name="Google Shape;78;p19"/>
          <p:cNvSpPr/>
          <p:nvPr>
            <p:ph idx="5" type="pic"/>
          </p:nvPr>
        </p:nvSpPr>
        <p:spPr>
          <a:xfrm>
            <a:off x="4698075" y="998500"/>
            <a:ext cx="4091700" cy="2766600"/>
          </a:xfrm>
          <a:prstGeom prst="roundRect">
            <a:avLst>
              <a:gd fmla="val 631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wo Columns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/>
          <p:nvPr>
            <p:ph idx="2" type="pic"/>
          </p:nvPr>
        </p:nvSpPr>
        <p:spPr>
          <a:xfrm>
            <a:off x="4572000" y="-16475"/>
            <a:ext cx="4572000" cy="5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81" name="Google Shape;81;p20"/>
          <p:cNvSpPr txBox="1"/>
          <p:nvPr>
            <p:ph type="title"/>
          </p:nvPr>
        </p:nvSpPr>
        <p:spPr>
          <a:xfrm>
            <a:off x="311700" y="445025"/>
            <a:ext cx="4084200" cy="968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idx="1" type="subTitle"/>
          </p:nvPr>
        </p:nvSpPr>
        <p:spPr>
          <a:xfrm>
            <a:off x="311700" y="1413425"/>
            <a:ext cx="4084200" cy="3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.1_Dark theme Two Columns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>
            <p:ph idx="2" type="pic"/>
          </p:nvPr>
        </p:nvSpPr>
        <p:spPr>
          <a:xfrm>
            <a:off x="4572000" y="-16475"/>
            <a:ext cx="4572000" cy="5160000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21"/>
          <p:cNvSpPr txBox="1"/>
          <p:nvPr>
            <p:ph type="title"/>
          </p:nvPr>
        </p:nvSpPr>
        <p:spPr>
          <a:xfrm>
            <a:off x="311700" y="445025"/>
            <a:ext cx="4084200" cy="51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None/>
              <a:defRPr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86" name="Google Shape;86;p21"/>
          <p:cNvSpPr txBox="1"/>
          <p:nvPr>
            <p:ph idx="1" type="subTitle"/>
          </p:nvPr>
        </p:nvSpPr>
        <p:spPr>
          <a:xfrm>
            <a:off x="311700" y="981625"/>
            <a:ext cx="4084200" cy="317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Roboto Medium"/>
              <a:buNone/>
              <a:defRPr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Quote / New chapter">
  <p:cSld name="TITLE_ONLY_2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2"/>
          <p:cNvSpPr txBox="1"/>
          <p:nvPr>
            <p:ph type="title"/>
          </p:nvPr>
        </p:nvSpPr>
        <p:spPr>
          <a:xfrm>
            <a:off x="311700" y="2107800"/>
            <a:ext cx="8520600" cy="927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4800"/>
              <a:buNone/>
              <a:defRPr sz="48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9" name="Google Shape;89;p22"/>
          <p:cNvSpPr txBox="1"/>
          <p:nvPr>
            <p:ph idx="1" type="subTitle"/>
          </p:nvPr>
        </p:nvSpPr>
        <p:spPr>
          <a:xfrm>
            <a:off x="2506950" y="4443104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.1_Dark theme Quote / New chapter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>
            <a:off x="311700" y="2107800"/>
            <a:ext cx="8520600" cy="927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p23"/>
          <p:cNvSpPr txBox="1"/>
          <p:nvPr>
            <p:ph idx="1" type="subTitle"/>
          </p:nvPr>
        </p:nvSpPr>
        <p:spPr>
          <a:xfrm>
            <a:off x="2506950" y="4443104"/>
            <a:ext cx="4130100" cy="37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Roboto Medium"/>
              <a:buNone/>
              <a:defRPr sz="1600">
                <a:solidFill>
                  <a:srgbClr val="CCCCCC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Roboto Medium"/>
              <a:buNone/>
              <a:defRPr sz="1600">
                <a:solidFill>
                  <a:srgbClr val="999999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hree column">
  <p:cSld name="TITLE_AND_BODY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95" name="Google Shape;95;p24"/>
          <p:cNvSpPr txBox="1"/>
          <p:nvPr>
            <p:ph idx="1" type="body"/>
          </p:nvPr>
        </p:nvSpPr>
        <p:spPr>
          <a:xfrm>
            <a:off x="311700" y="1027725"/>
            <a:ext cx="266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2" type="title"/>
          </p:nvPr>
        </p:nvSpPr>
        <p:spPr>
          <a:xfrm>
            <a:off x="324195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97" name="Google Shape;97;p24"/>
          <p:cNvSpPr txBox="1"/>
          <p:nvPr>
            <p:ph idx="3" type="body"/>
          </p:nvPr>
        </p:nvSpPr>
        <p:spPr>
          <a:xfrm>
            <a:off x="3241950" y="1027725"/>
            <a:ext cx="266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4" type="title"/>
          </p:nvPr>
        </p:nvSpPr>
        <p:spPr>
          <a:xfrm>
            <a:off x="61722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99" name="Google Shape;99;p24"/>
          <p:cNvSpPr txBox="1"/>
          <p:nvPr>
            <p:ph idx="5" type="body"/>
          </p:nvPr>
        </p:nvSpPr>
        <p:spPr>
          <a:xfrm>
            <a:off x="6172200" y="1027725"/>
            <a:ext cx="26601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Three column 1">
  <p:cSld name="TITLE_AND_BODY_2_2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5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2" name="Google Shape;102;p25"/>
          <p:cNvSpPr txBox="1"/>
          <p:nvPr>
            <p:ph idx="1" type="body"/>
          </p:nvPr>
        </p:nvSpPr>
        <p:spPr>
          <a:xfrm>
            <a:off x="311700" y="1027725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3" name="Google Shape;103;p25"/>
          <p:cNvSpPr txBox="1"/>
          <p:nvPr>
            <p:ph idx="2" type="title"/>
          </p:nvPr>
        </p:nvSpPr>
        <p:spPr>
          <a:xfrm>
            <a:off x="324195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4" name="Google Shape;104;p25"/>
          <p:cNvSpPr txBox="1"/>
          <p:nvPr>
            <p:ph idx="3" type="body"/>
          </p:nvPr>
        </p:nvSpPr>
        <p:spPr>
          <a:xfrm>
            <a:off x="3241950" y="1027725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5" name="Google Shape;105;p25"/>
          <p:cNvSpPr txBox="1"/>
          <p:nvPr>
            <p:ph idx="4" type="title"/>
          </p:nvPr>
        </p:nvSpPr>
        <p:spPr>
          <a:xfrm>
            <a:off x="61722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6" name="Google Shape;106;p25"/>
          <p:cNvSpPr txBox="1"/>
          <p:nvPr>
            <p:ph idx="5" type="body"/>
          </p:nvPr>
        </p:nvSpPr>
        <p:spPr>
          <a:xfrm>
            <a:off x="6172200" y="1027725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25"/>
          <p:cNvSpPr txBox="1"/>
          <p:nvPr>
            <p:ph idx="6" type="title"/>
          </p:nvPr>
        </p:nvSpPr>
        <p:spPr>
          <a:xfrm>
            <a:off x="1698900" y="2571750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08" name="Google Shape;108;p25"/>
          <p:cNvSpPr txBox="1"/>
          <p:nvPr>
            <p:ph idx="7" type="body"/>
          </p:nvPr>
        </p:nvSpPr>
        <p:spPr>
          <a:xfrm>
            <a:off x="1698900" y="3154450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" name="Google Shape;109;p25"/>
          <p:cNvSpPr txBox="1"/>
          <p:nvPr>
            <p:ph idx="8" type="title"/>
          </p:nvPr>
        </p:nvSpPr>
        <p:spPr>
          <a:xfrm>
            <a:off x="4842150" y="2571750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0" name="Google Shape;110;p25"/>
          <p:cNvSpPr txBox="1"/>
          <p:nvPr>
            <p:ph idx="9" type="body"/>
          </p:nvPr>
        </p:nvSpPr>
        <p:spPr>
          <a:xfrm>
            <a:off x="4842150" y="3154450"/>
            <a:ext cx="2660100" cy="1345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.1_Three column with image">
  <p:cSld name="TITLE_AND_BODY_2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/>
          <p:nvPr>
            <p:ph type="title"/>
          </p:nvPr>
        </p:nvSpPr>
        <p:spPr>
          <a:xfrm>
            <a:off x="311700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3" name="Google Shape;113;p26"/>
          <p:cNvSpPr txBox="1"/>
          <p:nvPr>
            <p:ph idx="1" type="body"/>
          </p:nvPr>
        </p:nvSpPr>
        <p:spPr>
          <a:xfrm>
            <a:off x="311700" y="2717625"/>
            <a:ext cx="2660100" cy="17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4" name="Google Shape;114;p26"/>
          <p:cNvSpPr/>
          <p:nvPr>
            <p:ph idx="2" type="pic"/>
          </p:nvPr>
        </p:nvSpPr>
        <p:spPr>
          <a:xfrm>
            <a:off x="311700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  <p:sp>
        <p:nvSpPr>
          <p:cNvPr id="115" name="Google Shape;115;p26"/>
          <p:cNvSpPr txBox="1"/>
          <p:nvPr>
            <p:ph idx="3" type="title"/>
          </p:nvPr>
        </p:nvSpPr>
        <p:spPr>
          <a:xfrm>
            <a:off x="3234113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idx="4" type="body"/>
          </p:nvPr>
        </p:nvSpPr>
        <p:spPr>
          <a:xfrm>
            <a:off x="3234113" y="2717625"/>
            <a:ext cx="2660100" cy="17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17" name="Google Shape;117;p26"/>
          <p:cNvSpPr/>
          <p:nvPr>
            <p:ph idx="5" type="pic"/>
          </p:nvPr>
        </p:nvSpPr>
        <p:spPr>
          <a:xfrm>
            <a:off x="3234113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  <p:sp>
        <p:nvSpPr>
          <p:cNvPr id="118" name="Google Shape;118;p26"/>
          <p:cNvSpPr txBox="1"/>
          <p:nvPr>
            <p:ph idx="6" type="title"/>
          </p:nvPr>
        </p:nvSpPr>
        <p:spPr>
          <a:xfrm>
            <a:off x="6156538" y="445025"/>
            <a:ext cx="26601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19" name="Google Shape;119;p26"/>
          <p:cNvSpPr txBox="1"/>
          <p:nvPr>
            <p:ph idx="7" type="body"/>
          </p:nvPr>
        </p:nvSpPr>
        <p:spPr>
          <a:xfrm>
            <a:off x="6156538" y="2717625"/>
            <a:ext cx="2660100" cy="172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0" name="Google Shape;120;p26"/>
          <p:cNvSpPr/>
          <p:nvPr>
            <p:ph idx="8" type="pic"/>
          </p:nvPr>
        </p:nvSpPr>
        <p:spPr>
          <a:xfrm>
            <a:off x="6156538" y="1125775"/>
            <a:ext cx="2660100" cy="1485600"/>
          </a:xfrm>
          <a:prstGeom prst="roundRect">
            <a:avLst>
              <a:gd fmla="val 790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_Process">
  <p:cSld name="CUSTOM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23" name="Google Shape;123;p27"/>
          <p:cNvSpPr/>
          <p:nvPr/>
        </p:nvSpPr>
        <p:spPr>
          <a:xfrm>
            <a:off x="314325" y="1166082"/>
            <a:ext cx="221700" cy="2217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4" name="Google Shape;124;p27"/>
          <p:cNvSpPr/>
          <p:nvPr/>
        </p:nvSpPr>
        <p:spPr>
          <a:xfrm>
            <a:off x="405525" y="1177975"/>
            <a:ext cx="39300" cy="29274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5" name="Google Shape;125;p27"/>
          <p:cNvSpPr/>
          <p:nvPr/>
        </p:nvSpPr>
        <p:spPr>
          <a:xfrm>
            <a:off x="314325" y="2651300"/>
            <a:ext cx="221700" cy="221700"/>
          </a:xfrm>
          <a:prstGeom prst="ellipse">
            <a:avLst/>
          </a:prstGeom>
          <a:solidFill>
            <a:srgbClr val="B7B7B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26" name="Google Shape;126;p27"/>
          <p:cNvSpPr txBox="1"/>
          <p:nvPr>
            <p:ph idx="2" type="title"/>
          </p:nvPr>
        </p:nvSpPr>
        <p:spPr>
          <a:xfrm>
            <a:off x="665200" y="986730"/>
            <a:ext cx="81672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7" name="Google Shape;127;p27"/>
          <p:cNvSpPr txBox="1"/>
          <p:nvPr>
            <p:ph idx="3" type="title"/>
          </p:nvPr>
        </p:nvSpPr>
        <p:spPr>
          <a:xfrm>
            <a:off x="665200" y="1453775"/>
            <a:ext cx="81672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28" name="Google Shape;128;p27"/>
          <p:cNvSpPr txBox="1"/>
          <p:nvPr>
            <p:ph idx="4" type="title"/>
          </p:nvPr>
        </p:nvSpPr>
        <p:spPr>
          <a:xfrm>
            <a:off x="665200" y="2468575"/>
            <a:ext cx="81672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None/>
              <a:defRPr sz="2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9" name="Google Shape;129;p27"/>
          <p:cNvSpPr txBox="1"/>
          <p:nvPr>
            <p:ph idx="5" type="title"/>
          </p:nvPr>
        </p:nvSpPr>
        <p:spPr>
          <a:xfrm>
            <a:off x="665200" y="2951806"/>
            <a:ext cx="81672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Layout with images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8"/>
          <p:cNvSpPr txBox="1"/>
          <p:nvPr>
            <p:ph type="title"/>
          </p:nvPr>
        </p:nvSpPr>
        <p:spPr>
          <a:xfrm>
            <a:off x="311700" y="445025"/>
            <a:ext cx="29301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32" name="Google Shape;132;p28"/>
          <p:cNvSpPr txBox="1"/>
          <p:nvPr>
            <p:ph idx="2" type="title"/>
          </p:nvPr>
        </p:nvSpPr>
        <p:spPr>
          <a:xfrm>
            <a:off x="3241800" y="445025"/>
            <a:ext cx="55905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33" name="Google Shape;133;p28"/>
          <p:cNvSpPr/>
          <p:nvPr>
            <p:ph idx="3" type="pic"/>
          </p:nvPr>
        </p:nvSpPr>
        <p:spPr>
          <a:xfrm>
            <a:off x="325240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4" name="Google Shape;134;p28"/>
          <p:cNvSpPr/>
          <p:nvPr>
            <p:ph idx="4" type="pic"/>
          </p:nvPr>
        </p:nvSpPr>
        <p:spPr>
          <a:xfrm>
            <a:off x="520515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35" name="Google Shape;135;p28"/>
          <p:cNvSpPr/>
          <p:nvPr>
            <p:ph idx="5" type="pic"/>
          </p:nvPr>
        </p:nvSpPr>
        <p:spPr>
          <a:xfrm>
            <a:off x="7157900" y="2581675"/>
            <a:ext cx="1663800" cy="16638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Big stats">
  <p:cSld name="CUSTOM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9"/>
          <p:cNvSpPr txBox="1"/>
          <p:nvPr>
            <p:ph type="title"/>
          </p:nvPr>
        </p:nvSpPr>
        <p:spPr>
          <a:xfrm>
            <a:off x="311700" y="2120925"/>
            <a:ext cx="2682600" cy="1956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38" name="Google Shape;138;p29"/>
          <p:cNvSpPr txBox="1"/>
          <p:nvPr>
            <p:ph idx="2" type="title"/>
          </p:nvPr>
        </p:nvSpPr>
        <p:spPr>
          <a:xfrm>
            <a:off x="3239700" y="2120925"/>
            <a:ext cx="2682600" cy="1956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39" name="Google Shape;139;p29"/>
          <p:cNvSpPr txBox="1"/>
          <p:nvPr>
            <p:ph idx="3" type="title"/>
          </p:nvPr>
        </p:nvSpPr>
        <p:spPr>
          <a:xfrm>
            <a:off x="6167700" y="2120925"/>
            <a:ext cx="2682600" cy="1956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9600"/>
              <a:buNone/>
              <a:defRPr sz="96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40" name="Google Shape;140;p29"/>
          <p:cNvSpPr txBox="1"/>
          <p:nvPr>
            <p:ph idx="4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41" name="Google Shape;141;p29"/>
          <p:cNvSpPr txBox="1"/>
          <p:nvPr>
            <p:ph idx="5" type="title"/>
          </p:nvPr>
        </p:nvSpPr>
        <p:spPr>
          <a:xfrm>
            <a:off x="311850" y="4077225"/>
            <a:ext cx="26826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cxnSp>
        <p:nvCxnSpPr>
          <p:cNvPr id="142" name="Google Shape;142;p29"/>
          <p:cNvCxnSpPr/>
          <p:nvPr/>
        </p:nvCxnSpPr>
        <p:spPr>
          <a:xfrm>
            <a:off x="3239700" y="2507775"/>
            <a:ext cx="0" cy="2286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9"/>
          <p:cNvSpPr txBox="1"/>
          <p:nvPr>
            <p:ph idx="6" type="title"/>
          </p:nvPr>
        </p:nvSpPr>
        <p:spPr>
          <a:xfrm>
            <a:off x="3239850" y="4077225"/>
            <a:ext cx="26826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cxnSp>
        <p:nvCxnSpPr>
          <p:cNvPr id="144" name="Google Shape;144;p29"/>
          <p:cNvCxnSpPr/>
          <p:nvPr/>
        </p:nvCxnSpPr>
        <p:spPr>
          <a:xfrm>
            <a:off x="6167700" y="2507775"/>
            <a:ext cx="0" cy="2286000"/>
          </a:xfrm>
          <a:prstGeom prst="straightConnector1">
            <a:avLst/>
          </a:prstGeom>
          <a:noFill/>
          <a:ln cap="flat" cmpd="sng" w="19050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5" name="Google Shape;145;p29"/>
          <p:cNvSpPr txBox="1"/>
          <p:nvPr>
            <p:ph idx="7" type="title"/>
          </p:nvPr>
        </p:nvSpPr>
        <p:spPr>
          <a:xfrm>
            <a:off x="6167850" y="4077225"/>
            <a:ext cx="26826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Vertical grid">
  <p:cSld name="TITLE_AND_BODY_2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1800"/>
              <a:buNone/>
              <a:defRPr sz="1800">
                <a:solidFill>
                  <a:srgbClr val="F04F4B"/>
                </a:solidFill>
              </a:defRPr>
            </a:lvl9pPr>
          </a:lstStyle>
          <a:p/>
        </p:txBody>
      </p:sp>
      <p:sp>
        <p:nvSpPr>
          <p:cNvPr id="148" name="Google Shape;148;p30"/>
          <p:cNvSpPr/>
          <p:nvPr>
            <p:ph idx="2" type="pic"/>
          </p:nvPr>
        </p:nvSpPr>
        <p:spPr>
          <a:xfrm>
            <a:off x="311700" y="1670363"/>
            <a:ext cx="8520600" cy="31440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149" name="Google Shape;149;p30"/>
          <p:cNvSpPr txBox="1"/>
          <p:nvPr>
            <p:ph idx="3" type="title"/>
          </p:nvPr>
        </p:nvSpPr>
        <p:spPr>
          <a:xfrm>
            <a:off x="736800" y="1017725"/>
            <a:ext cx="7670400" cy="4422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Roboto Medium"/>
              <a:buNone/>
              <a:defRPr b="0" sz="18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hank you slide with image">
  <p:cSld name="CUSTOM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1"/>
          <p:cNvSpPr txBox="1"/>
          <p:nvPr>
            <p:ph type="title"/>
          </p:nvPr>
        </p:nvSpPr>
        <p:spPr>
          <a:xfrm>
            <a:off x="4572000" y="1368963"/>
            <a:ext cx="4260300" cy="1090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52" name="Google Shape;152;p31"/>
          <p:cNvSpPr txBox="1"/>
          <p:nvPr>
            <p:ph idx="2" type="title"/>
          </p:nvPr>
        </p:nvSpPr>
        <p:spPr>
          <a:xfrm>
            <a:off x="5266338" y="2559731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3" name="Google Shape;153;p31"/>
          <p:cNvSpPr/>
          <p:nvPr>
            <p:ph idx="3" type="pic"/>
          </p:nvPr>
        </p:nvSpPr>
        <p:spPr>
          <a:xfrm>
            <a:off x="4574525" y="2559731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4" name="Google Shape;154;p31"/>
          <p:cNvSpPr txBox="1"/>
          <p:nvPr>
            <p:ph idx="4" type="title"/>
          </p:nvPr>
        </p:nvSpPr>
        <p:spPr>
          <a:xfrm>
            <a:off x="5266338" y="3101750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5" name="Google Shape;155;p31"/>
          <p:cNvSpPr/>
          <p:nvPr>
            <p:ph idx="5" type="pic"/>
          </p:nvPr>
        </p:nvSpPr>
        <p:spPr>
          <a:xfrm>
            <a:off x="4574525" y="3102688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31"/>
          <p:cNvSpPr txBox="1"/>
          <p:nvPr>
            <p:ph idx="6" type="title"/>
          </p:nvPr>
        </p:nvSpPr>
        <p:spPr>
          <a:xfrm>
            <a:off x="5266338" y="3644238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7" name="Google Shape;157;p31"/>
          <p:cNvSpPr/>
          <p:nvPr>
            <p:ph idx="7" type="pic"/>
          </p:nvPr>
        </p:nvSpPr>
        <p:spPr>
          <a:xfrm>
            <a:off x="4574525" y="3645175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p31"/>
          <p:cNvSpPr txBox="1"/>
          <p:nvPr>
            <p:ph idx="8" type="title"/>
          </p:nvPr>
        </p:nvSpPr>
        <p:spPr>
          <a:xfrm>
            <a:off x="5266338" y="4186725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Roboto Medium"/>
              <a:buNone/>
              <a:defRPr b="0" sz="1200">
                <a:solidFill>
                  <a:srgbClr val="666666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59" name="Google Shape;159;p31"/>
          <p:cNvSpPr/>
          <p:nvPr>
            <p:ph idx="9" type="pic"/>
          </p:nvPr>
        </p:nvSpPr>
        <p:spPr>
          <a:xfrm>
            <a:off x="4574525" y="4187663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0" name="Google Shape;160;p31"/>
          <p:cNvSpPr/>
          <p:nvPr>
            <p:ph idx="13" type="pic"/>
          </p:nvPr>
        </p:nvSpPr>
        <p:spPr>
          <a:xfrm>
            <a:off x="330413" y="329300"/>
            <a:ext cx="3685800" cy="4485000"/>
          </a:xfrm>
          <a:prstGeom prst="roundRect">
            <a:avLst>
              <a:gd fmla="val 522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1_Dark theme Thank you slide with image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>
            <p:ph type="title"/>
          </p:nvPr>
        </p:nvSpPr>
        <p:spPr>
          <a:xfrm>
            <a:off x="4572000" y="1368963"/>
            <a:ext cx="4260300" cy="1090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4800"/>
              <a:buNone/>
              <a:defRPr sz="4800">
                <a:solidFill>
                  <a:srgbClr val="D9D9D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E151E"/>
              </a:buClr>
              <a:buSzPts val="6000"/>
              <a:buNone/>
              <a:defRPr sz="6000">
                <a:solidFill>
                  <a:srgbClr val="0E151E"/>
                </a:solidFill>
              </a:defRPr>
            </a:lvl9pPr>
          </a:lstStyle>
          <a:p/>
        </p:txBody>
      </p:sp>
      <p:sp>
        <p:nvSpPr>
          <p:cNvPr id="163" name="Google Shape;163;p32"/>
          <p:cNvSpPr txBox="1"/>
          <p:nvPr>
            <p:ph idx="2" type="title"/>
          </p:nvPr>
        </p:nvSpPr>
        <p:spPr>
          <a:xfrm>
            <a:off x="5266338" y="2559731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64" name="Google Shape;164;p32"/>
          <p:cNvSpPr/>
          <p:nvPr>
            <p:ph idx="3" type="pic"/>
          </p:nvPr>
        </p:nvSpPr>
        <p:spPr>
          <a:xfrm>
            <a:off x="4574525" y="2559731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32"/>
          <p:cNvSpPr txBox="1"/>
          <p:nvPr>
            <p:ph idx="4" type="title"/>
          </p:nvPr>
        </p:nvSpPr>
        <p:spPr>
          <a:xfrm>
            <a:off x="5266338" y="3101750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66" name="Google Shape;166;p32"/>
          <p:cNvSpPr/>
          <p:nvPr>
            <p:ph idx="5" type="pic"/>
          </p:nvPr>
        </p:nvSpPr>
        <p:spPr>
          <a:xfrm>
            <a:off x="4574525" y="3102688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2"/>
          <p:cNvSpPr txBox="1"/>
          <p:nvPr>
            <p:ph idx="6" type="title"/>
          </p:nvPr>
        </p:nvSpPr>
        <p:spPr>
          <a:xfrm>
            <a:off x="5266338" y="3644238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68" name="Google Shape;168;p32"/>
          <p:cNvSpPr/>
          <p:nvPr>
            <p:ph idx="7" type="pic"/>
          </p:nvPr>
        </p:nvSpPr>
        <p:spPr>
          <a:xfrm>
            <a:off x="4574525" y="3645175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2"/>
          <p:cNvSpPr txBox="1"/>
          <p:nvPr>
            <p:ph idx="8" type="title"/>
          </p:nvPr>
        </p:nvSpPr>
        <p:spPr>
          <a:xfrm>
            <a:off x="5266338" y="4186725"/>
            <a:ext cx="35661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70" name="Google Shape;170;p32"/>
          <p:cNvSpPr/>
          <p:nvPr>
            <p:ph idx="9" type="pic"/>
          </p:nvPr>
        </p:nvSpPr>
        <p:spPr>
          <a:xfrm>
            <a:off x="4574525" y="4187663"/>
            <a:ext cx="442200" cy="4422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2"/>
          <p:cNvSpPr/>
          <p:nvPr>
            <p:ph idx="13" type="pic"/>
          </p:nvPr>
        </p:nvSpPr>
        <p:spPr>
          <a:xfrm>
            <a:off x="330413" y="329300"/>
            <a:ext cx="3685800" cy="4485000"/>
          </a:xfrm>
          <a:prstGeom prst="roundRect">
            <a:avLst>
              <a:gd fmla="val 5226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2_Thank you slide">
  <p:cSld name="CUSTOM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/>
          <p:cNvSpPr txBox="1"/>
          <p:nvPr>
            <p:ph type="title"/>
          </p:nvPr>
        </p:nvSpPr>
        <p:spPr>
          <a:xfrm>
            <a:off x="1291950" y="2191500"/>
            <a:ext cx="6560100" cy="760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Poppins"/>
              <a:buNone/>
              <a:defRPr b="1" sz="4800">
                <a:solidFill>
                  <a:srgbClr val="F3F3F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4" name="Google Shape;174;p33"/>
          <p:cNvSpPr txBox="1"/>
          <p:nvPr>
            <p:ph idx="2" type="title"/>
          </p:nvPr>
        </p:nvSpPr>
        <p:spPr>
          <a:xfrm>
            <a:off x="311700" y="4372000"/>
            <a:ext cx="85206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Roboto Medium"/>
              <a:buNone/>
              <a:defRPr b="0" sz="1200">
                <a:solidFill>
                  <a:srgbClr val="F3F3F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.3_Dark theme Thank you slide">
  <p:cSld name="CUSTOM_2_1_1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/>
          <p:nvPr>
            <p:ph type="title"/>
          </p:nvPr>
        </p:nvSpPr>
        <p:spPr>
          <a:xfrm>
            <a:off x="1291950" y="2191500"/>
            <a:ext cx="6560100" cy="7605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Poppins"/>
              <a:buNone/>
              <a:defRPr b="1" sz="4800">
                <a:solidFill>
                  <a:srgbClr val="43434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7" name="Google Shape;177;p34"/>
          <p:cNvSpPr txBox="1"/>
          <p:nvPr>
            <p:ph idx="2" type="title"/>
          </p:nvPr>
        </p:nvSpPr>
        <p:spPr>
          <a:xfrm>
            <a:off x="311700" y="4372000"/>
            <a:ext cx="8520600" cy="442200"/>
          </a:xfrm>
          <a:prstGeom prst="rect">
            <a:avLst/>
          </a:prstGeom>
        </p:spPr>
        <p:txBody>
          <a:bodyPr anchorCtr="0" anchor="ctr" bIns="91450" lIns="0" spcFirstLastPara="1" rIns="91425" wrap="square" tIns="914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Medium"/>
              <a:buNone/>
              <a:defRPr b="0" sz="12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22.xml"/><Relationship Id="rId24" Type="http://schemas.openxmlformats.org/officeDocument/2006/relationships/theme" Target="../theme/theme2.xml"/><Relationship Id="rId1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32.xml"/><Relationship Id="rId1" Type="http://schemas.openxmlformats.org/officeDocument/2006/relationships/image" Target="../media/image17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4.xml"/><Relationship Id="rId19" Type="http://schemas.openxmlformats.org/officeDocument/2006/relationships/slideLayout" Target="../slideLayouts/slideLayout28.xml"/><Relationship Id="rId6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4F4B"/>
              </a:buClr>
              <a:buSzPts val="2400"/>
              <a:buFont typeface="Poppins"/>
              <a:buNone/>
              <a:defRPr b="1" sz="2400">
                <a:solidFill>
                  <a:srgbClr val="F04F4B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indent="-3429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2pPr>
            <a:lvl3pPr indent="-3429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3pPr>
            <a:lvl4pPr indent="-3429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4pPr>
            <a:lvl5pPr indent="-3429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5pPr>
            <a:lvl6pPr indent="-3429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6pPr>
            <a:lvl7pPr indent="-3429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●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7pPr>
            <a:lvl8pPr indent="-3429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○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8pPr>
            <a:lvl9pPr indent="-3429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Medium"/>
              <a:buChar char="■"/>
              <a:defRPr sz="18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pic>
        <p:nvPicPr>
          <p:cNvPr id="53" name="Google Shape;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26550" y="4656800"/>
            <a:ext cx="205750" cy="1574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96">
          <p15:clr>
            <a:srgbClr val="E46962"/>
          </p15:clr>
        </p15:guide>
        <p15:guide id="2" orient="horz" pos="207">
          <p15:clr>
            <a:srgbClr val="E46962"/>
          </p15:clr>
        </p15:guide>
        <p15:guide id="3" orient="horz" pos="3033">
          <p15:clr>
            <a:srgbClr val="E46962"/>
          </p15:clr>
        </p15:guide>
        <p15:guide id="4" pos="5564">
          <p15:clr>
            <a:srgbClr val="E46962"/>
          </p15:clr>
        </p15:guide>
        <p15:guide id="5" pos="2880">
          <p15:clr>
            <a:srgbClr val="E46962"/>
          </p15:clr>
        </p15:guide>
        <p15:guide id="6" pos="1908">
          <p15:clr>
            <a:srgbClr val="E46962"/>
          </p15:clr>
        </p15:guide>
        <p15:guide id="7" pos="3888">
          <p15:clr>
            <a:srgbClr val="E46962"/>
          </p15:clr>
        </p15:guide>
        <p15:guide id="8" orient="horz" pos="162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5"/>
          <p:cNvSpPr txBox="1"/>
          <p:nvPr>
            <p:ph type="title"/>
          </p:nvPr>
        </p:nvSpPr>
        <p:spPr>
          <a:xfrm>
            <a:off x="70200" y="1107675"/>
            <a:ext cx="9003600" cy="16467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Calibri"/>
                <a:ea typeface="Calibri"/>
                <a:cs typeface="Calibri"/>
                <a:sym typeface="Calibri"/>
              </a:rPr>
              <a:t>Zenoa </a:t>
            </a:r>
            <a:endParaRPr sz="45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latin typeface="Calibri"/>
                <a:ea typeface="Calibri"/>
                <a:cs typeface="Calibri"/>
                <a:sym typeface="Calibri"/>
              </a:rPr>
              <a:t>A Property Management Software</a:t>
            </a:r>
            <a:endParaRPr sz="45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35"/>
          <p:cNvSpPr txBox="1"/>
          <p:nvPr>
            <p:ph idx="4" type="subTitle"/>
          </p:nvPr>
        </p:nvSpPr>
        <p:spPr>
          <a:xfrm>
            <a:off x="350025" y="3127988"/>
            <a:ext cx="8520600" cy="431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 unified, comprehensive platform for seamless end-to-end property management.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4"/>
          <p:cNvSpPr txBox="1"/>
          <p:nvPr>
            <p:ph idx="1" type="subTitle"/>
          </p:nvPr>
        </p:nvSpPr>
        <p:spPr>
          <a:xfrm>
            <a:off x="311700" y="176900"/>
            <a:ext cx="47859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Target Users &amp; Key Features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44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73" name="Google Shape;273;p44"/>
          <p:cNvCxnSpPr/>
          <p:nvPr/>
        </p:nvCxnSpPr>
        <p:spPr>
          <a:xfrm flipH="1">
            <a:off x="2895175" y="684650"/>
            <a:ext cx="19500" cy="4320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4" name="Google Shape;274;p44"/>
          <p:cNvSpPr txBox="1"/>
          <p:nvPr/>
        </p:nvSpPr>
        <p:spPr>
          <a:xfrm>
            <a:off x="3229775" y="1724900"/>
            <a:ext cx="5699100" cy="21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Lead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Dashboard: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Track daily call targets, contact status, and conversion progress.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Ticket Tracker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Monitor assignments, track escalation panel, and view SLA timers.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Communication Logs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Manage inbound/outbound communication history and use WhatsApp / Email templates for communication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CRM Dashboard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Visualize CRM metrics and activities for quick performance insights.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Remainder System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Automatically send task and follow-up reminders to CRM/support team.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5" name="Google Shape;275;p44"/>
          <p:cNvGrpSpPr/>
          <p:nvPr/>
        </p:nvGrpSpPr>
        <p:grpSpPr>
          <a:xfrm>
            <a:off x="227450" y="1762204"/>
            <a:ext cx="2434500" cy="2191171"/>
            <a:chOff x="227450" y="1686004"/>
            <a:chExt cx="2434500" cy="2191171"/>
          </a:xfrm>
        </p:grpSpPr>
        <p:sp>
          <p:nvSpPr>
            <p:cNvPr id="276" name="Google Shape;276;p44"/>
            <p:cNvSpPr txBox="1"/>
            <p:nvPr/>
          </p:nvSpPr>
          <p:spPr>
            <a:xfrm>
              <a:off x="227450" y="3569675"/>
              <a:ext cx="24345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CRM/Support Team</a:t>
              </a:r>
              <a:endParaRPr b="1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77" name="Google Shape;277;p44"/>
            <p:cNvPicPr preferRelativeResize="0"/>
            <p:nvPr/>
          </p:nvPicPr>
          <p:blipFill rotWithShape="1">
            <a:blip r:embed="rId3">
              <a:alphaModFix/>
            </a:blip>
            <a:srcRect b="15973" l="0" r="0" t="0"/>
            <a:stretch/>
          </p:blipFill>
          <p:spPr>
            <a:xfrm>
              <a:off x="347415" y="1686004"/>
              <a:ext cx="2194560" cy="18836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5"/>
          <p:cNvSpPr txBox="1"/>
          <p:nvPr>
            <p:ph idx="1" type="subTitle"/>
          </p:nvPr>
        </p:nvSpPr>
        <p:spPr>
          <a:xfrm>
            <a:off x="311700" y="176900"/>
            <a:ext cx="47859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Target Users &amp; Key Features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45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84" name="Google Shape;284;p45"/>
          <p:cNvCxnSpPr/>
          <p:nvPr/>
        </p:nvCxnSpPr>
        <p:spPr>
          <a:xfrm flipH="1">
            <a:off x="2895175" y="684650"/>
            <a:ext cx="19500" cy="4320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5" name="Google Shape;285;p45"/>
          <p:cNvSpPr txBox="1"/>
          <p:nvPr/>
        </p:nvSpPr>
        <p:spPr>
          <a:xfrm>
            <a:off x="3229775" y="1724900"/>
            <a:ext cx="5699100" cy="22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Agreement Queue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Track Region's Performance, collected rent and unresolved support issues.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Document Audit log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Track KYC, POA, leases, and flag soon-to-expire documents.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Digital Lease Verification/eSign-eStamp Tracker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Monitor partner API status and review failed, pending, completed digital lease verification.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Legal Compliance Flow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Oversee legal compliance steps to ensure policy and document accuracy.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Clause Management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Review, edit, and manage legal clauses across all agreements.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6" name="Google Shape;286;p45"/>
          <p:cNvGrpSpPr/>
          <p:nvPr/>
        </p:nvGrpSpPr>
        <p:grpSpPr>
          <a:xfrm>
            <a:off x="304490" y="1679471"/>
            <a:ext cx="2194560" cy="2191154"/>
            <a:chOff x="304490" y="1603271"/>
            <a:chExt cx="2194560" cy="2191154"/>
          </a:xfrm>
        </p:grpSpPr>
        <p:sp>
          <p:nvSpPr>
            <p:cNvPr id="287" name="Google Shape;287;p45"/>
            <p:cNvSpPr txBox="1"/>
            <p:nvPr/>
          </p:nvSpPr>
          <p:spPr>
            <a:xfrm>
              <a:off x="676825" y="3486925"/>
              <a:ext cx="13446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Legal Head</a:t>
              </a:r>
              <a:endParaRPr b="1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88" name="Google Shape;288;p45"/>
            <p:cNvPicPr preferRelativeResize="0"/>
            <p:nvPr/>
          </p:nvPicPr>
          <p:blipFill rotWithShape="1">
            <a:blip r:embed="rId3">
              <a:alphaModFix/>
            </a:blip>
            <a:srcRect b="14390" l="0" r="0" t="0"/>
            <a:stretch/>
          </p:blipFill>
          <p:spPr>
            <a:xfrm>
              <a:off x="304490" y="1603271"/>
              <a:ext cx="2194560" cy="18836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6"/>
          <p:cNvSpPr txBox="1"/>
          <p:nvPr>
            <p:ph idx="1" type="subTitle"/>
          </p:nvPr>
        </p:nvSpPr>
        <p:spPr>
          <a:xfrm>
            <a:off x="311700" y="176900"/>
            <a:ext cx="47859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Target Users &amp; Key Features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46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95" name="Google Shape;295;p46"/>
          <p:cNvCxnSpPr/>
          <p:nvPr/>
        </p:nvCxnSpPr>
        <p:spPr>
          <a:xfrm flipH="1">
            <a:off x="2895175" y="616113"/>
            <a:ext cx="19500" cy="4320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6" name="Google Shape;296;p46"/>
          <p:cNvSpPr txBox="1"/>
          <p:nvPr/>
        </p:nvSpPr>
        <p:spPr>
          <a:xfrm>
            <a:off x="3229775" y="1600850"/>
            <a:ext cx="5699100" cy="24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Explore Pre-Leased 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Properties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View ROI %, preview lease terms, and download deal packages.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Express 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Interest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Submit queries easily by using query form and schedule consultation calls with company's relationship manager, legal advisor etc.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My Portfolio &amp; ROI Report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Track owned assets, rental yields, and overall ROI performance.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Dynamic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Dashboard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Interactive dashboard displaying real-time data and key performance metrics.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Virtual Property Tour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3D and VR property tour for remote investor.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Due 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Diligence Package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Comprehensive document set for thorough investment and property evaluation.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7" name="Google Shape;297;p46"/>
          <p:cNvGrpSpPr/>
          <p:nvPr/>
        </p:nvGrpSpPr>
        <p:grpSpPr>
          <a:xfrm>
            <a:off x="385513" y="1754375"/>
            <a:ext cx="2194560" cy="2044375"/>
            <a:chOff x="385513" y="1787975"/>
            <a:chExt cx="2194560" cy="2044375"/>
          </a:xfrm>
        </p:grpSpPr>
        <p:sp>
          <p:nvSpPr>
            <p:cNvPr id="298" name="Google Shape;298;p46"/>
            <p:cNvSpPr txBox="1"/>
            <p:nvPr/>
          </p:nvSpPr>
          <p:spPr>
            <a:xfrm>
              <a:off x="732875" y="3524850"/>
              <a:ext cx="13221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Investor</a:t>
              </a:r>
              <a:endParaRPr b="1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99" name="Google Shape;299;p46"/>
            <p:cNvPicPr preferRelativeResize="0"/>
            <p:nvPr/>
          </p:nvPicPr>
          <p:blipFill rotWithShape="1">
            <a:blip r:embed="rId3">
              <a:alphaModFix/>
            </a:blip>
            <a:srcRect b="18220" l="0" r="0" t="0"/>
            <a:stretch/>
          </p:blipFill>
          <p:spPr>
            <a:xfrm>
              <a:off x="385513" y="1787975"/>
              <a:ext cx="2194560" cy="18836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7"/>
          <p:cNvSpPr txBox="1"/>
          <p:nvPr>
            <p:ph idx="1" type="subTitle"/>
          </p:nvPr>
        </p:nvSpPr>
        <p:spPr>
          <a:xfrm>
            <a:off x="531475" y="2657775"/>
            <a:ext cx="20754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Tech Stack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47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306" name="Google Shape;306;p47"/>
          <p:cNvCxnSpPr/>
          <p:nvPr/>
        </p:nvCxnSpPr>
        <p:spPr>
          <a:xfrm>
            <a:off x="3157825" y="385275"/>
            <a:ext cx="4500" cy="437850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7" name="Google Shape;307;p47"/>
          <p:cNvSpPr txBox="1"/>
          <p:nvPr/>
        </p:nvSpPr>
        <p:spPr>
          <a:xfrm>
            <a:off x="494250" y="2986175"/>
            <a:ext cx="8460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t/>
            </a:r>
            <a:endParaRPr b="0" i="1" sz="2200" u="none" cap="none" strike="noStrike">
              <a:solidFill>
                <a:srgbClr val="D2111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08" name="Google Shape;308;p47"/>
          <p:cNvGraphicFramePr/>
          <p:nvPr/>
        </p:nvGraphicFramePr>
        <p:xfrm>
          <a:off x="3940025" y="66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{044AA89A-A964-4B3D-9DA4-B2FD501AAAC5}</a:tableStyleId>
              </a:tblPr>
              <a:tblGrid>
                <a:gridCol w="1438700"/>
                <a:gridCol w="3025650"/>
              </a:tblGrid>
              <a:tr h="3467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lang="en" sz="800" u="none" cap="none" strike="noStrike"/>
                        <a:t>     </a:t>
                      </a:r>
                      <a:r>
                        <a:rPr lang="en" sz="800" u="sng" cap="none" strike="noStrike"/>
                        <a:t> </a:t>
                      </a:r>
                      <a:r>
                        <a:rPr b="1" lang="en" sz="1200" u="sng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Department</a:t>
                      </a:r>
                      <a:endParaRPr b="1" sz="600" u="sng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n" sz="12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b="1" lang="en" sz="1200" u="sng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Tools and Technology</a:t>
                      </a:r>
                      <a:endParaRPr b="1" sz="1300" u="sng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    </a:t>
                      </a:r>
                      <a:r>
                        <a:rPr b="1"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Tech</a:t>
                      </a:r>
                      <a:endParaRPr b="1"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NodeJS, Typescript, React, NextJS, Tailwind css, Ant-design, Apollo GraphQL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3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</a:t>
                      </a:r>
                      <a:r>
                        <a:rPr b="1"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Database</a:t>
                      </a:r>
                      <a:endParaRPr b="1"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PostgreSQL, Redis, Elastic Search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3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/>
                        <a:t>    </a:t>
                      </a:r>
                      <a:r>
                        <a:rPr b="1"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Infra</a:t>
                      </a:r>
                      <a:endParaRPr b="1"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AWS or Google or Digital Ocean, Vercel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7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Mail </a:t>
                      </a:r>
                      <a:endParaRPr b="1"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Third party - E.g. Sendgrid, Sendbay, Zoho Zepto.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7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Analytics</a:t>
                      </a:r>
                      <a:endParaRPr b="1"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Google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7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Error Tracking</a:t>
                      </a:r>
                      <a:endParaRPr b="1"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Sentry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7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</a:t>
                      </a:r>
                      <a:r>
                        <a:rPr b="1"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AI Tech</a:t>
                      </a:r>
                      <a:endParaRPr b="1"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NA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7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</a:t>
                      </a:r>
                      <a:r>
                        <a:rPr b="1"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Payment</a:t>
                      </a:r>
                      <a:endParaRPr b="1"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Razorpay</a:t>
                      </a: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or Stripe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23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b="1" lang="en" sz="10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    </a:t>
                      </a:r>
                      <a:r>
                        <a:rPr b="1"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3rd Party Integration</a:t>
                      </a:r>
                      <a:endParaRPr b="1"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Google Maps API, eSign &amp; eStamp Integration, KYC Integration, Whatsapp Integration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D21117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8"/>
          <p:cNvSpPr txBox="1"/>
          <p:nvPr>
            <p:ph idx="1" type="subTitle"/>
          </p:nvPr>
        </p:nvSpPr>
        <p:spPr>
          <a:xfrm>
            <a:off x="311700" y="329300"/>
            <a:ext cx="47955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Project TimeLine &amp; Costing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48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315" name="Google Shape;315;p48"/>
          <p:cNvGrpSpPr/>
          <p:nvPr/>
        </p:nvGrpSpPr>
        <p:grpSpPr>
          <a:xfrm>
            <a:off x="1551025" y="1973700"/>
            <a:ext cx="2174400" cy="1620600"/>
            <a:chOff x="1093825" y="1783425"/>
            <a:chExt cx="2174400" cy="1620600"/>
          </a:xfrm>
        </p:grpSpPr>
        <p:sp>
          <p:nvSpPr>
            <p:cNvPr id="316" name="Google Shape;316;p48"/>
            <p:cNvSpPr/>
            <p:nvPr/>
          </p:nvSpPr>
          <p:spPr>
            <a:xfrm>
              <a:off x="1093825" y="2245125"/>
              <a:ext cx="2174400" cy="1158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ECEC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17" name="Google Shape;317;p48"/>
            <p:cNvSpPr txBox="1"/>
            <p:nvPr/>
          </p:nvSpPr>
          <p:spPr>
            <a:xfrm>
              <a:off x="1427875" y="1783425"/>
              <a:ext cx="1308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353635"/>
                  </a:solidFill>
                  <a:latin typeface="Calibri"/>
                  <a:ea typeface="Calibri"/>
                  <a:cs typeface="Calibri"/>
                  <a:sym typeface="Calibri"/>
                </a:rPr>
                <a:t>   TimeLine</a:t>
              </a:r>
              <a:endParaRPr sz="2100">
                <a:solidFill>
                  <a:srgbClr val="35363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8" name="Google Shape;318;p48"/>
          <p:cNvGrpSpPr/>
          <p:nvPr/>
        </p:nvGrpSpPr>
        <p:grpSpPr>
          <a:xfrm>
            <a:off x="5403175" y="1973700"/>
            <a:ext cx="2174400" cy="1620600"/>
            <a:chOff x="5403175" y="1783425"/>
            <a:chExt cx="2174400" cy="1620600"/>
          </a:xfrm>
        </p:grpSpPr>
        <p:sp>
          <p:nvSpPr>
            <p:cNvPr id="319" name="Google Shape;319;p48"/>
            <p:cNvSpPr/>
            <p:nvPr/>
          </p:nvSpPr>
          <p:spPr>
            <a:xfrm>
              <a:off x="5403175" y="2245125"/>
              <a:ext cx="2174400" cy="1158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9525">
              <a:solidFill>
                <a:srgbClr val="ECEC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20" name="Google Shape;320;p48"/>
            <p:cNvSpPr txBox="1"/>
            <p:nvPr/>
          </p:nvSpPr>
          <p:spPr>
            <a:xfrm>
              <a:off x="5614725" y="1783425"/>
              <a:ext cx="15996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353635"/>
                  </a:solidFill>
                  <a:latin typeface="Calibri"/>
                  <a:ea typeface="Calibri"/>
                  <a:cs typeface="Calibri"/>
                  <a:sym typeface="Calibri"/>
                </a:rPr>
                <a:t>Costing</a:t>
              </a:r>
              <a:endParaRPr sz="1800">
                <a:solidFill>
                  <a:srgbClr val="35363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9"/>
          <p:cNvSpPr txBox="1"/>
          <p:nvPr/>
        </p:nvSpPr>
        <p:spPr>
          <a:xfrm>
            <a:off x="653550" y="1991550"/>
            <a:ext cx="78369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5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847975" y="2326575"/>
            <a:ext cx="29565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Table of Contents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317575" y="343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0" name="Google Shape;190;p36"/>
          <p:cNvSpPr txBox="1"/>
          <p:nvPr/>
        </p:nvSpPr>
        <p:spPr>
          <a:xfrm>
            <a:off x="5209150" y="1601675"/>
            <a:ext cx="3528000" cy="22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1. </a:t>
            </a:r>
            <a:r>
              <a:rPr lang="en" sz="17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2. Project Objective</a:t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3. Target Users &amp; Key Features</a:t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4. Property Lifecycle</a:t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5. Tech Stack</a:t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6. Project TimeLine &amp; Costing</a:t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1" name="Google Shape;191;p36"/>
          <p:cNvCxnSpPr/>
          <p:nvPr/>
        </p:nvCxnSpPr>
        <p:spPr>
          <a:xfrm flipH="1">
            <a:off x="4476175" y="433125"/>
            <a:ext cx="9600" cy="4282800"/>
          </a:xfrm>
          <a:prstGeom prst="straightConnector1">
            <a:avLst/>
          </a:pr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2" name="Google Shape;192;p36"/>
          <p:cNvCxnSpPr>
            <a:stCxn id="188" idx="3"/>
            <a:endCxn id="188" idx="3"/>
          </p:cNvCxnSpPr>
          <p:nvPr/>
        </p:nvCxnSpPr>
        <p:spPr>
          <a:xfrm>
            <a:off x="3804475" y="2505375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idx="1" type="subTitle"/>
          </p:nvPr>
        </p:nvSpPr>
        <p:spPr>
          <a:xfrm>
            <a:off x="311700" y="329300"/>
            <a:ext cx="36552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37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99" name="Google Shape;199;p37"/>
          <p:cNvSpPr txBox="1"/>
          <p:nvPr/>
        </p:nvSpPr>
        <p:spPr>
          <a:xfrm>
            <a:off x="841300" y="2293025"/>
            <a:ext cx="7365600" cy="11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"Zenoa is an all-in-one property management platform streamlining rentals, operations, and compliance for lessors, lessees, partners, and investors—boosting efficiency, transparency, and growth across real estate ecosystems."</a:t>
            </a:r>
            <a:endParaRPr sz="17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8"/>
          <p:cNvSpPr txBox="1"/>
          <p:nvPr>
            <p:ph idx="1" type="subTitle"/>
          </p:nvPr>
        </p:nvSpPr>
        <p:spPr>
          <a:xfrm>
            <a:off x="311700" y="329300"/>
            <a:ext cx="36552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Project Objective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8"/>
          <p:cNvSpPr/>
          <p:nvPr/>
        </p:nvSpPr>
        <p:spPr>
          <a:xfrm>
            <a:off x="317575" y="7246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206" name="Google Shape;206;p38"/>
          <p:cNvSpPr txBox="1"/>
          <p:nvPr/>
        </p:nvSpPr>
        <p:spPr>
          <a:xfrm>
            <a:off x="1362875" y="2792450"/>
            <a:ext cx="32091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Accelerate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Support</a:t>
            </a:r>
            <a:endParaRPr i="1" sz="1800">
              <a:solidFill>
                <a:schemeClr val="dk1"/>
              </a:solidFill>
              <a:latin typeface="Source Serif 4"/>
              <a:ea typeface="Source Serif 4"/>
              <a:cs typeface="Source Serif 4"/>
              <a:sym typeface="Source Serif 4"/>
            </a:endParaRPr>
          </a:p>
        </p:txBody>
      </p:sp>
      <p:sp>
        <p:nvSpPr>
          <p:cNvPr id="207" name="Google Shape;207;p38"/>
          <p:cNvSpPr txBox="1"/>
          <p:nvPr/>
        </p:nvSpPr>
        <p:spPr>
          <a:xfrm>
            <a:off x="1362875" y="2046500"/>
            <a:ext cx="28647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Simplify leasing</a:t>
            </a:r>
            <a:endParaRPr i="1" sz="1800">
              <a:solidFill>
                <a:schemeClr val="dk1"/>
              </a:solidFill>
              <a:latin typeface="Source Serif 4"/>
              <a:ea typeface="Source Serif 4"/>
              <a:cs typeface="Source Serif 4"/>
              <a:sym typeface="Source Serif 4"/>
            </a:endParaRPr>
          </a:p>
        </p:txBody>
      </p:sp>
      <p:sp>
        <p:nvSpPr>
          <p:cNvPr id="208" name="Google Shape;208;p38"/>
          <p:cNvSpPr txBox="1"/>
          <p:nvPr/>
        </p:nvSpPr>
        <p:spPr>
          <a:xfrm>
            <a:off x="4922875" y="2046500"/>
            <a:ext cx="2864700" cy="3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Centralized Control</a:t>
            </a:r>
            <a:r>
              <a:rPr b="1" lang="en" sz="1800">
                <a:solidFill>
                  <a:srgbClr val="D2111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i="1" sz="1800">
              <a:solidFill>
                <a:srgbClr val="D21117"/>
              </a:solidFill>
              <a:latin typeface="Source Serif 4"/>
              <a:ea typeface="Source Serif 4"/>
              <a:cs typeface="Source Serif 4"/>
              <a:sym typeface="Source Serif 4"/>
            </a:endParaRPr>
          </a:p>
        </p:txBody>
      </p:sp>
      <p:sp>
        <p:nvSpPr>
          <p:cNvPr id="209" name="Google Shape;209;p38"/>
          <p:cNvSpPr txBox="1"/>
          <p:nvPr/>
        </p:nvSpPr>
        <p:spPr>
          <a:xfrm>
            <a:off x="4922875" y="2792450"/>
            <a:ext cx="2933100" cy="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Ensure Compliance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>
              <a:solidFill>
                <a:srgbClr val="D21117"/>
              </a:solidFill>
              <a:latin typeface="Source Serif 4"/>
              <a:ea typeface="Source Serif 4"/>
              <a:cs typeface="Source Serif 4"/>
              <a:sym typeface="Source Serif 4"/>
            </a:endParaRPr>
          </a:p>
        </p:txBody>
      </p:sp>
      <p:cxnSp>
        <p:nvCxnSpPr>
          <p:cNvPr id="210" name="Google Shape;210;p38"/>
          <p:cNvCxnSpPr/>
          <p:nvPr/>
        </p:nvCxnSpPr>
        <p:spPr>
          <a:xfrm flipH="1">
            <a:off x="4475650" y="1420425"/>
            <a:ext cx="4500" cy="2577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38"/>
          <p:cNvCxnSpPr/>
          <p:nvPr/>
        </p:nvCxnSpPr>
        <p:spPr>
          <a:xfrm>
            <a:off x="1324550" y="2638275"/>
            <a:ext cx="6303300" cy="28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9"/>
          <p:cNvSpPr txBox="1"/>
          <p:nvPr>
            <p:ph idx="1" type="subTitle"/>
          </p:nvPr>
        </p:nvSpPr>
        <p:spPr>
          <a:xfrm>
            <a:off x="311700" y="176900"/>
            <a:ext cx="47859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Target Users &amp; Key Features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9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pSp>
        <p:nvGrpSpPr>
          <p:cNvPr id="218" name="Google Shape;218;p39"/>
          <p:cNvGrpSpPr/>
          <p:nvPr/>
        </p:nvGrpSpPr>
        <p:grpSpPr>
          <a:xfrm>
            <a:off x="407725" y="1698154"/>
            <a:ext cx="2194560" cy="2194584"/>
            <a:chOff x="930925" y="1337100"/>
            <a:chExt cx="2194560" cy="2552138"/>
          </a:xfrm>
        </p:grpSpPr>
        <p:pic>
          <p:nvPicPr>
            <p:cNvPr id="219" name="Google Shape;219;p39"/>
            <p:cNvPicPr preferRelativeResize="0"/>
            <p:nvPr/>
          </p:nvPicPr>
          <p:blipFill rotWithShape="1">
            <a:blip r:embed="rId3">
              <a:alphaModFix/>
            </a:blip>
            <a:srcRect b="15397" l="8649" r="5024" t="0"/>
            <a:stretch/>
          </p:blipFill>
          <p:spPr>
            <a:xfrm>
              <a:off x="930925" y="1337100"/>
              <a:ext cx="2194560" cy="219456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0" name="Google Shape;220;p39"/>
            <p:cNvSpPr txBox="1"/>
            <p:nvPr/>
          </p:nvSpPr>
          <p:spPr>
            <a:xfrm>
              <a:off x="1310700" y="3531638"/>
              <a:ext cx="1110300" cy="357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Lessor</a:t>
              </a:r>
              <a:endParaRPr b="1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21" name="Google Shape;221;p39"/>
          <p:cNvCxnSpPr/>
          <p:nvPr/>
        </p:nvCxnSpPr>
        <p:spPr>
          <a:xfrm flipH="1">
            <a:off x="2939275" y="635000"/>
            <a:ext cx="19500" cy="4320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39"/>
          <p:cNvSpPr txBox="1"/>
          <p:nvPr/>
        </p:nvSpPr>
        <p:spPr>
          <a:xfrm>
            <a:off x="3229775" y="1433525"/>
            <a:ext cx="5699100" cy="279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Home Dashboard: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For track property stats, monthly rent, and lease expiries.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My Properties: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Maintain owned unit list, add/edit properties details, and upload photos/documents.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Lease Agreements: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Manage active leases, create drafts, and monitor eSign &amp; eStamp status.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Payment Dashboard: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Manage monthly rent ledger and monitor received and pending payments status.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Support Service: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Review past tenant issues and follow up on their status.</a:t>
            </a:r>
            <a:endParaRPr b="1" sz="13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Profile &amp; Settings: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Update bank details, KYC info and set notification 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preference.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TDS Compliance: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View TDS summary and track deduction and compliance.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Dashboard analytics: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Monitor dashboard statistics for better decision.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Pre-leased sales option: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Offer pre-leased properties for sales easily.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 txBox="1"/>
          <p:nvPr>
            <p:ph idx="1" type="subTitle"/>
          </p:nvPr>
        </p:nvSpPr>
        <p:spPr>
          <a:xfrm>
            <a:off x="311700" y="176900"/>
            <a:ext cx="47859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Target Users &amp; Key Features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40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29" name="Google Shape;229;p40"/>
          <p:cNvCxnSpPr/>
          <p:nvPr/>
        </p:nvCxnSpPr>
        <p:spPr>
          <a:xfrm flipH="1">
            <a:off x="2762688" y="692475"/>
            <a:ext cx="19500" cy="4320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" name="Google Shape;230;p40"/>
          <p:cNvSpPr txBox="1"/>
          <p:nvPr/>
        </p:nvSpPr>
        <p:spPr>
          <a:xfrm>
            <a:off x="3077375" y="1752350"/>
            <a:ext cx="5699100" cy="23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Home Dashboard: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View property details, track lease expiry countdown and get auto reminder rent alert.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Lease Agreement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Access signed digital leases anytime and raise disputes if needed.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Make Payment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Auto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reminder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for due rent, pay rent instantly by pay now button, and view payment history.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Support Tickets: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Submit a new complaint with photos and track its resolution status.</a:t>
            </a:r>
            <a:endParaRPr b="1" sz="13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Receipts &amp; Docs: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Download rent receipts, view letters, notice and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deposit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details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Profile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Check KYC status and update contact details if needed.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1" name="Google Shape;231;p40"/>
          <p:cNvGrpSpPr/>
          <p:nvPr/>
        </p:nvGrpSpPr>
        <p:grpSpPr>
          <a:xfrm>
            <a:off x="196753" y="1690899"/>
            <a:ext cx="2194560" cy="2127276"/>
            <a:chOff x="120553" y="1690899"/>
            <a:chExt cx="2194560" cy="2127276"/>
          </a:xfrm>
        </p:grpSpPr>
        <p:sp>
          <p:nvSpPr>
            <p:cNvPr id="232" name="Google Shape;232;p40"/>
            <p:cNvSpPr txBox="1"/>
            <p:nvPr/>
          </p:nvSpPr>
          <p:spPr>
            <a:xfrm>
              <a:off x="796025" y="3510675"/>
              <a:ext cx="9651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Lessee</a:t>
              </a:r>
              <a:endParaRPr b="1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33" name="Google Shape;233;p40"/>
            <p:cNvPicPr preferRelativeResize="0"/>
            <p:nvPr/>
          </p:nvPicPr>
          <p:blipFill rotWithShape="1">
            <a:blip r:embed="rId3">
              <a:alphaModFix/>
            </a:blip>
            <a:srcRect b="16680" l="0" r="0" t="0"/>
            <a:stretch/>
          </p:blipFill>
          <p:spPr>
            <a:xfrm>
              <a:off x="120553" y="1690899"/>
              <a:ext cx="2194560" cy="18836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1"/>
          <p:cNvSpPr txBox="1"/>
          <p:nvPr>
            <p:ph idx="1" type="subTitle"/>
          </p:nvPr>
        </p:nvSpPr>
        <p:spPr>
          <a:xfrm>
            <a:off x="311700" y="176900"/>
            <a:ext cx="47859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Target Users &amp; Key Features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41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40" name="Google Shape;240;p41"/>
          <p:cNvCxnSpPr/>
          <p:nvPr/>
        </p:nvCxnSpPr>
        <p:spPr>
          <a:xfrm flipH="1">
            <a:off x="2895175" y="684650"/>
            <a:ext cx="19500" cy="4320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41"/>
          <p:cNvSpPr txBox="1"/>
          <p:nvPr/>
        </p:nvSpPr>
        <p:spPr>
          <a:xfrm>
            <a:off x="3229775" y="1053850"/>
            <a:ext cx="56991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Super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Dashboard: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Overview of properties, tenants, leases, tickets and track overdue rents, expiring leases and SLA breach warning.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User Management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Filter users by location/type and update or disable them.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Property &amp; Lease Tracker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Search leases globally and check city-wise occupancy status.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Payment Control Panel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Monitor rent by city and track commission, refunds/disputes status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Legal &amp; Docs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Manage agreement templates, track eSign/eStamp logs, and store POA/NOC documents.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Notification Manager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Automate WhatsApp and email alerts triggered by specific events.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KPI Dashboard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Track key performance metrics visually on an interactive dashboard.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CRM Management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Manage customer relationships, track interactions, and streamline communication.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Finance &amp; Franchise oversight: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Oversee financials and franchise operations for smooth business control.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2" name="Google Shape;242;p41"/>
          <p:cNvGrpSpPr/>
          <p:nvPr/>
        </p:nvGrpSpPr>
        <p:grpSpPr>
          <a:xfrm>
            <a:off x="215975" y="1624536"/>
            <a:ext cx="2434500" cy="2191164"/>
            <a:chOff x="317575" y="1548336"/>
            <a:chExt cx="2434500" cy="2191164"/>
          </a:xfrm>
        </p:grpSpPr>
        <p:sp>
          <p:nvSpPr>
            <p:cNvPr id="243" name="Google Shape;243;p41"/>
            <p:cNvSpPr txBox="1"/>
            <p:nvPr/>
          </p:nvSpPr>
          <p:spPr>
            <a:xfrm>
              <a:off x="317575" y="3432000"/>
              <a:ext cx="24345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Admin (Head office)</a:t>
              </a:r>
              <a:endParaRPr b="1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44" name="Google Shape;244;p41"/>
            <p:cNvPicPr preferRelativeResize="0"/>
            <p:nvPr/>
          </p:nvPicPr>
          <p:blipFill rotWithShape="1">
            <a:blip r:embed="rId3">
              <a:alphaModFix/>
            </a:blip>
            <a:srcRect b="16680" l="0" r="0" t="0"/>
            <a:stretch/>
          </p:blipFill>
          <p:spPr>
            <a:xfrm>
              <a:off x="437538" y="1548336"/>
              <a:ext cx="2194560" cy="18836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2"/>
          <p:cNvSpPr txBox="1"/>
          <p:nvPr>
            <p:ph idx="1" type="subTitle"/>
          </p:nvPr>
        </p:nvSpPr>
        <p:spPr>
          <a:xfrm>
            <a:off x="311700" y="176900"/>
            <a:ext cx="47859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Target Users &amp; Key Features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42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51" name="Google Shape;251;p42"/>
          <p:cNvCxnSpPr/>
          <p:nvPr/>
        </p:nvCxnSpPr>
        <p:spPr>
          <a:xfrm flipH="1">
            <a:off x="2895175" y="684650"/>
            <a:ext cx="19500" cy="4320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42"/>
          <p:cNvSpPr txBox="1"/>
          <p:nvPr/>
        </p:nvSpPr>
        <p:spPr>
          <a:xfrm>
            <a:off x="3229775" y="1343900"/>
            <a:ext cx="56991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City Dashboard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Track Region's Performance, collected rent and unresolved support issues.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Lead Management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Add or update leads, track conversions, and assign tasks to team members.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Property Listings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Upload nearby properties and link them with respective owners.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Payment &amp; Earning: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Prepare monthly commission reports and manage payout request forms.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Support Oversight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Monitor city-wide ticket status and assign vendors accordingly.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Local Operation Management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Manages local operations like: Rent collection, vendo coordination, leads &amp; sales etc. to ensure smooth functioning.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Partner Payouts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Handle partner payments and ensure timely commission disbursements.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3" name="Google Shape;253;p42"/>
          <p:cNvGrpSpPr/>
          <p:nvPr/>
        </p:nvGrpSpPr>
        <p:grpSpPr>
          <a:xfrm>
            <a:off x="227450" y="1686024"/>
            <a:ext cx="2434500" cy="2191151"/>
            <a:chOff x="265550" y="1433524"/>
            <a:chExt cx="2434500" cy="2191151"/>
          </a:xfrm>
        </p:grpSpPr>
        <p:sp>
          <p:nvSpPr>
            <p:cNvPr id="254" name="Google Shape;254;p42"/>
            <p:cNvSpPr txBox="1"/>
            <p:nvPr/>
          </p:nvSpPr>
          <p:spPr>
            <a:xfrm>
              <a:off x="265550" y="3317175"/>
              <a:ext cx="24345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Franchise/City Partner</a:t>
              </a:r>
              <a:endParaRPr b="1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55" name="Google Shape;255;p42"/>
            <p:cNvPicPr preferRelativeResize="0"/>
            <p:nvPr/>
          </p:nvPicPr>
          <p:blipFill rotWithShape="1">
            <a:blip r:embed="rId3">
              <a:alphaModFix/>
            </a:blip>
            <a:srcRect b="12884" l="0" r="0" t="0"/>
            <a:stretch/>
          </p:blipFill>
          <p:spPr>
            <a:xfrm>
              <a:off x="385526" y="1433524"/>
              <a:ext cx="2194560" cy="18836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 txBox="1"/>
          <p:nvPr>
            <p:ph idx="1" type="subTitle"/>
          </p:nvPr>
        </p:nvSpPr>
        <p:spPr>
          <a:xfrm>
            <a:off x="311700" y="176900"/>
            <a:ext cx="4785900" cy="35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04F4B"/>
                </a:solidFill>
                <a:latin typeface="Calibri"/>
                <a:ea typeface="Calibri"/>
                <a:cs typeface="Calibri"/>
                <a:sym typeface="Calibri"/>
              </a:rPr>
              <a:t>Target Users &amp; Key Features </a:t>
            </a:r>
            <a:endParaRPr sz="3000">
              <a:solidFill>
                <a:srgbClr val="F04F4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43"/>
          <p:cNvSpPr/>
          <p:nvPr/>
        </p:nvSpPr>
        <p:spPr>
          <a:xfrm>
            <a:off x="317575" y="572238"/>
            <a:ext cx="1110300" cy="42900"/>
          </a:xfrm>
          <a:prstGeom prst="rect">
            <a:avLst/>
          </a:prstGeom>
          <a:gradFill>
            <a:gsLst>
              <a:gs pos="0">
                <a:srgbClr val="3F5E86"/>
              </a:gs>
              <a:gs pos="79000">
                <a:srgbClr val="F04F4B"/>
              </a:gs>
              <a:gs pos="100000">
                <a:srgbClr val="DEB9B9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04F4B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cxnSp>
        <p:nvCxnSpPr>
          <p:cNvPr id="262" name="Google Shape;262;p43"/>
          <p:cNvCxnSpPr/>
          <p:nvPr/>
        </p:nvCxnSpPr>
        <p:spPr>
          <a:xfrm flipH="1">
            <a:off x="2895175" y="684650"/>
            <a:ext cx="19500" cy="4320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43"/>
          <p:cNvSpPr txBox="1"/>
          <p:nvPr/>
        </p:nvSpPr>
        <p:spPr>
          <a:xfrm>
            <a:off x="3196150" y="1850750"/>
            <a:ext cx="5699100" cy="19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Assigned Ticket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b="1" lang="en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View assigned task with status and geo-location tracking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Upload Resolution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Submit photos, mark work done, optionally note time and cost.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Rating &amp; Reviews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Rate tenant experience and check feedback received on services.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Complaint Handling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Handle assigned complaints and update resolution status as required.</a:t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Font typeface="Calibri"/>
              <a:buChar char="●"/>
            </a:pP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Ticket Escalation</a:t>
            </a:r>
            <a:r>
              <a:rPr b="1" lang="en" sz="13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n" sz="12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rPr>
              <a:t>Escalate unresolved tickets to higher authority for quicker resolution.</a:t>
            </a:r>
            <a:endParaRPr sz="11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43434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4" name="Google Shape;264;p43"/>
          <p:cNvGrpSpPr/>
          <p:nvPr/>
        </p:nvGrpSpPr>
        <p:grpSpPr>
          <a:xfrm>
            <a:off x="140150" y="1686000"/>
            <a:ext cx="2687100" cy="2123950"/>
            <a:chOff x="227575" y="1686000"/>
            <a:chExt cx="2687100" cy="2123950"/>
          </a:xfrm>
        </p:grpSpPr>
        <p:sp>
          <p:nvSpPr>
            <p:cNvPr id="265" name="Google Shape;265;p43"/>
            <p:cNvSpPr txBox="1"/>
            <p:nvPr/>
          </p:nvSpPr>
          <p:spPr>
            <a:xfrm>
              <a:off x="227575" y="3502450"/>
              <a:ext cx="26871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434343"/>
                  </a:solidFill>
                  <a:latin typeface="Calibri"/>
                  <a:ea typeface="Calibri"/>
                  <a:cs typeface="Calibri"/>
                  <a:sym typeface="Calibri"/>
                </a:rPr>
                <a:t>Vendors/Service Provider</a:t>
              </a:r>
              <a:endParaRPr b="1" sz="1800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66" name="Google Shape;266;p43"/>
            <p:cNvPicPr preferRelativeResize="0"/>
            <p:nvPr/>
          </p:nvPicPr>
          <p:blipFill rotWithShape="1">
            <a:blip r:embed="rId3">
              <a:alphaModFix/>
            </a:blip>
            <a:srcRect b="15376" l="0" r="0" t="0"/>
            <a:stretch/>
          </p:blipFill>
          <p:spPr>
            <a:xfrm>
              <a:off x="385520" y="1686000"/>
              <a:ext cx="2194560" cy="18836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W_Slides templat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